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84" r:id="rId6"/>
    <p:sldId id="282" r:id="rId7"/>
    <p:sldId id="272" r:id="rId8"/>
    <p:sldId id="277" r:id="rId9"/>
    <p:sldId id="286" r:id="rId10"/>
    <p:sldId id="287" r:id="rId11"/>
    <p:sldId id="269" r:id="rId12"/>
    <p:sldId id="279" r:id="rId13"/>
    <p:sldId id="278" r:id="rId14"/>
    <p:sldId id="281" r:id="rId15"/>
    <p:sldId id="285" r:id="rId16"/>
    <p:sldId id="283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B613CE-0E39-4859-B952-9467F4A80F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535" y="6142503"/>
            <a:ext cx="2621059" cy="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canbycenter.org/suicide-prevention-taskforc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c.org/" TargetMode="External"/><Relationship Id="rId2" Type="http://schemas.openxmlformats.org/officeDocument/2006/relationships/hyperlink" Target="https://afs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2895600"/>
            <a:ext cx="10058400" cy="1219200"/>
          </a:xfrm>
        </p:spPr>
        <p:txBody>
          <a:bodyPr>
            <a:normAutofit/>
          </a:bodyPr>
          <a:lstStyle/>
          <a:p>
            <a:r>
              <a:rPr lang="en-US" dirty="0"/>
              <a:t>Signs and Strategies for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212" y="4572000"/>
            <a:ext cx="84582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Suicide Prevention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94B34F-3A14-4C0E-8A8F-0C044D014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457200"/>
            <a:ext cx="69965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F6994-A9AC-4729-ABB5-554067025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8" y="800100"/>
            <a:ext cx="1081604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3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C6D7B-590A-47D4-B64F-4E0FBA85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838200"/>
            <a:ext cx="8458201" cy="38861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National Suicide Prevention Hotline</a:t>
            </a:r>
            <a:br>
              <a:rPr lang="en-US" sz="3600" dirty="0"/>
            </a:br>
            <a:r>
              <a:rPr lang="en-US" sz="8000" dirty="0"/>
              <a:t>1-800-273 8255 </a:t>
            </a:r>
            <a:br>
              <a:rPr lang="en-US" sz="3600" dirty="0"/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Clackamas County Hotline </a:t>
            </a:r>
            <a:br>
              <a:rPr lang="en-US" sz="3600" dirty="0"/>
            </a:br>
            <a:r>
              <a:rPr lang="en-US" sz="3600" dirty="0"/>
              <a:t>    </a:t>
            </a:r>
            <a:r>
              <a:rPr lang="en-US" sz="8000" dirty="0"/>
              <a:t>503-655 8255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5CC6E-CB83-46ED-AA91-5B0E58F29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3" y="5181600"/>
            <a:ext cx="8153399" cy="11430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hlinkClick r:id="rId2"/>
              </a:rPr>
              <a:t>https://www.thecanbycenter.org/suicide-prevention-taskforce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486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E456BAAF-68BE-42FB-96DE-9777EDFE4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2"/>
            <a:ext cx="8472055" cy="5481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965AFF-A100-4AF9-BBDF-AA05BA4CD6D6}"/>
              </a:ext>
            </a:extLst>
          </p:cNvPr>
          <p:cNvSpPr txBox="1"/>
          <p:nvPr/>
        </p:nvSpPr>
        <p:spPr>
          <a:xfrm>
            <a:off x="6611190" y="5638800"/>
            <a:ext cx="557763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Solo</a:t>
            </a:r>
          </a:p>
        </p:txBody>
      </p:sp>
    </p:spTree>
    <p:extLst>
      <p:ext uri="{BB962C8B-B14F-4D97-AF65-F5344CB8AC3E}">
        <p14:creationId xmlns:p14="http://schemas.microsoft.com/office/powerpoint/2010/main" val="79208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94B34F-3A14-4C0E-8A8F-0C044D014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457200"/>
            <a:ext cx="69965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35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4AAFB0C0-C0B2-4F04-BFAE-07C212143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453309"/>
            <a:ext cx="8380413" cy="5422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965AFF-A100-4AF9-BBDF-AA05BA4CD6D6}"/>
              </a:ext>
            </a:extLst>
          </p:cNvPr>
          <p:cNvSpPr txBox="1"/>
          <p:nvPr/>
        </p:nvSpPr>
        <p:spPr>
          <a:xfrm>
            <a:off x="531812" y="381000"/>
            <a:ext cx="66294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You Are Not Alone</a:t>
            </a:r>
          </a:p>
        </p:txBody>
      </p:sp>
    </p:spTree>
    <p:extLst>
      <p:ext uri="{BB962C8B-B14F-4D97-AF65-F5344CB8AC3E}">
        <p14:creationId xmlns:p14="http://schemas.microsoft.com/office/powerpoint/2010/main" val="42696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Sources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438400"/>
            <a:ext cx="9601200" cy="1524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American Foundation for Suicide Prevention    </a:t>
            </a:r>
            <a:r>
              <a:rPr lang="en-US" dirty="0">
                <a:hlinkClick r:id="rId2"/>
              </a:rPr>
              <a:t>https://afsp.org/</a:t>
            </a:r>
            <a:endParaRPr lang="en-US" dirty="0"/>
          </a:p>
          <a:p>
            <a:pPr lvl="0"/>
            <a:r>
              <a:rPr lang="en-US" dirty="0"/>
              <a:t>Suicide Prevention Resource Center        </a:t>
            </a:r>
            <a:r>
              <a:rPr lang="en-US" dirty="0">
                <a:hlinkClick r:id="rId3"/>
              </a:rPr>
              <a:t>http://www.sprc.org/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3429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Family history of suicide</a:t>
            </a:r>
          </a:p>
          <a:p>
            <a:pPr lvl="0"/>
            <a:r>
              <a:rPr lang="en-US" dirty="0"/>
              <a:t>Family history of child mistreatment</a:t>
            </a:r>
          </a:p>
          <a:p>
            <a:r>
              <a:rPr lang="en-US" dirty="0"/>
              <a:t>Anxiety or Depression</a:t>
            </a:r>
          </a:p>
          <a:p>
            <a:pPr lvl="0"/>
            <a:r>
              <a:rPr lang="en-US" dirty="0"/>
              <a:t>History of alcohol and substance abuse</a:t>
            </a:r>
          </a:p>
          <a:p>
            <a:pPr lvl="0"/>
            <a:r>
              <a:rPr lang="en-US" dirty="0"/>
              <a:t>Feelings of hopelessness</a:t>
            </a:r>
          </a:p>
          <a:p>
            <a:pPr lvl="0"/>
            <a:r>
              <a:rPr lang="en-US" dirty="0"/>
              <a:t>Impulsive or aggressive tendencies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cont.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Local epidemics of suicide</a:t>
            </a:r>
          </a:p>
          <a:p>
            <a:pPr lvl="0"/>
            <a:r>
              <a:rPr lang="en-US" dirty="0"/>
              <a:t>Isolation, a feeling of being cut off from other people</a:t>
            </a:r>
          </a:p>
          <a:p>
            <a:pPr lvl="0"/>
            <a:r>
              <a:rPr lang="en-US" dirty="0"/>
              <a:t>Barriers to accessing mental health treatment</a:t>
            </a:r>
          </a:p>
          <a:p>
            <a:pPr lvl="0"/>
            <a:r>
              <a:rPr lang="en-US" dirty="0"/>
              <a:t>Loss (relational, social, work, or financial)</a:t>
            </a:r>
          </a:p>
          <a:p>
            <a:pPr lvl="0"/>
            <a:r>
              <a:rPr lang="en-US" dirty="0"/>
              <a:t>Physical illness</a:t>
            </a:r>
          </a:p>
          <a:p>
            <a:pPr lvl="0"/>
            <a:r>
              <a:rPr lang="en-US" dirty="0"/>
              <a:t>Easy access to lethal methods</a:t>
            </a:r>
          </a:p>
          <a:p>
            <a:pPr lvl="0"/>
            <a:r>
              <a:rPr lang="en-US" dirty="0"/>
              <a:t>Uncomfortable seeking help</a:t>
            </a:r>
          </a:p>
        </p:txBody>
      </p:sp>
    </p:spTree>
    <p:extLst>
      <p:ext uri="{BB962C8B-B14F-4D97-AF65-F5344CB8AC3E}">
        <p14:creationId xmlns:p14="http://schemas.microsoft.com/office/powerpoint/2010/main" val="3999319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343400"/>
          </a:xfrm>
        </p:spPr>
        <p:txBody>
          <a:bodyPr>
            <a:normAutofit/>
          </a:bodyPr>
          <a:lstStyle/>
          <a:p>
            <a:r>
              <a:rPr lang="en-US" dirty="0"/>
              <a:t>Talking about wanting to die or to kill themselves </a:t>
            </a:r>
          </a:p>
          <a:p>
            <a:r>
              <a:rPr lang="en-US" dirty="0"/>
              <a:t>Looking for a way to kill themselves, like searching online or buying a gun </a:t>
            </a:r>
          </a:p>
          <a:p>
            <a:r>
              <a:rPr lang="en-US" dirty="0"/>
              <a:t>Talking about feeling hopeless or having no reason to live </a:t>
            </a:r>
          </a:p>
          <a:p>
            <a:r>
              <a:rPr lang="en-US" dirty="0"/>
              <a:t>Talking about feeling trapped or in unbearable pain </a:t>
            </a:r>
          </a:p>
          <a:p>
            <a:r>
              <a:rPr lang="en-US" dirty="0"/>
              <a:t>Talking about being a burden to others </a:t>
            </a:r>
          </a:p>
        </p:txBody>
      </p:sp>
    </p:spTree>
    <p:extLst>
      <p:ext uri="{BB962C8B-B14F-4D97-AF65-F5344CB8AC3E}">
        <p14:creationId xmlns:p14="http://schemas.microsoft.com/office/powerpoint/2010/main" val="354185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 Cont.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343400"/>
          </a:xfrm>
        </p:spPr>
        <p:txBody>
          <a:bodyPr>
            <a:normAutofit/>
          </a:bodyPr>
          <a:lstStyle/>
          <a:p>
            <a:r>
              <a:rPr lang="en-US" dirty="0"/>
              <a:t>Increasing the use of alcohol or drugs </a:t>
            </a:r>
          </a:p>
          <a:p>
            <a:r>
              <a:rPr lang="en-US" dirty="0"/>
              <a:t>Acting anxious or agitated; behaving recklessly </a:t>
            </a:r>
          </a:p>
          <a:p>
            <a:r>
              <a:rPr lang="en-US" dirty="0"/>
              <a:t>Sleeping too little or too much </a:t>
            </a:r>
          </a:p>
          <a:p>
            <a:r>
              <a:rPr lang="en-US" dirty="0"/>
              <a:t>Withdrawing or isolating themselves </a:t>
            </a:r>
          </a:p>
          <a:p>
            <a:r>
              <a:rPr lang="en-US" dirty="0"/>
              <a:t>Showing rage or talking about seeking revenge </a:t>
            </a:r>
          </a:p>
          <a:p>
            <a:r>
              <a:rPr lang="en-US" dirty="0"/>
              <a:t>Extreme mood swings </a:t>
            </a:r>
          </a:p>
        </p:txBody>
      </p:sp>
    </p:spTree>
    <p:extLst>
      <p:ext uri="{BB962C8B-B14F-4D97-AF65-F5344CB8AC3E}">
        <p14:creationId xmlns:p14="http://schemas.microsoft.com/office/powerpoint/2010/main" val="180118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CAB7BB50-05F9-4D1F-B7D6-7BAA69C7C4C2}"/>
              </a:ext>
            </a:extLst>
          </p:cNvPr>
          <p:cNvSpPr txBox="1">
            <a:spLocks/>
          </p:cNvSpPr>
          <p:nvPr/>
        </p:nvSpPr>
        <p:spPr>
          <a:xfrm>
            <a:off x="760412" y="381000"/>
            <a:ext cx="101346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Talk About It…  in private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F03DB0F-9995-4653-9150-A5C79262DC51}"/>
              </a:ext>
            </a:extLst>
          </p:cNvPr>
          <p:cNvSpPr txBox="1">
            <a:spLocks/>
          </p:cNvSpPr>
          <p:nvPr/>
        </p:nvSpPr>
        <p:spPr>
          <a:xfrm>
            <a:off x="760412" y="1371600"/>
            <a:ext cx="10744199" cy="5181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600" dirty="0"/>
              <a:t>“I’ve noticed that you haven’t been yourself lately, is everything ok with you?”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/>
              <a:t>“I’m worried about you. I’m wondering if we can talk about what’s troubling you?”</a:t>
            </a:r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/>
              <a:t>“You’ve seemed really (down/sad/angry/unhappy) lately. I’m worried that you might be thinking of hurting yourself or suicide. Can we talk about this?”</a:t>
            </a: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CAB7BB50-05F9-4D1F-B7D6-7BAA69C7C4C2}"/>
              </a:ext>
            </a:extLst>
          </p:cNvPr>
          <p:cNvSpPr txBox="1">
            <a:spLocks/>
          </p:cNvSpPr>
          <p:nvPr/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you can do…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F03DB0F-9995-4653-9150-A5C79262DC51}"/>
              </a:ext>
            </a:extLst>
          </p:cNvPr>
          <p:cNvSpPr txBox="1">
            <a:spLocks/>
          </p:cNvSpPr>
          <p:nvPr/>
        </p:nvSpPr>
        <p:spPr>
          <a:xfrm>
            <a:off x="1293812" y="1371600"/>
            <a:ext cx="8305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/>
              <a:t>CARE - Indicate that you understand</a:t>
            </a:r>
          </a:p>
          <a:p>
            <a:r>
              <a:rPr lang="en-US" sz="3200" dirty="0"/>
              <a:t>LISTEN - Listen carefully, Maintain eye contact and open body language</a:t>
            </a:r>
          </a:p>
          <a:p>
            <a:pPr lvl="0"/>
            <a:r>
              <a:rPr lang="en-US" sz="3200" dirty="0"/>
              <a:t>RESPECT - Show respect</a:t>
            </a:r>
          </a:p>
          <a:p>
            <a:pPr lvl="0"/>
            <a:r>
              <a:rPr lang="en-US" sz="3200" dirty="0"/>
              <a:t>CHOOSE - They can choose to live</a:t>
            </a:r>
          </a:p>
          <a:p>
            <a:pPr lvl="0"/>
            <a:r>
              <a:rPr lang="en-US" sz="3200" dirty="0"/>
              <a:t>HOPE - Offer realistic hope</a:t>
            </a:r>
          </a:p>
          <a:p>
            <a:pPr lvl="0"/>
            <a:r>
              <a:rPr lang="en-US" sz="3200" dirty="0"/>
              <a:t>HELP - Get professional help</a:t>
            </a:r>
          </a:p>
        </p:txBody>
      </p:sp>
    </p:spTree>
    <p:extLst>
      <p:ext uri="{BB962C8B-B14F-4D97-AF65-F5344CB8AC3E}">
        <p14:creationId xmlns:p14="http://schemas.microsoft.com/office/powerpoint/2010/main" val="330685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4055</TotalTime>
  <Words>343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Euphemia</vt:lpstr>
      <vt:lpstr>Serenity 16x9</vt:lpstr>
      <vt:lpstr>Signs and Strategies for Life</vt:lpstr>
      <vt:lpstr>PowerPoint Presentation</vt:lpstr>
      <vt:lpstr>Primary Sources</vt:lpstr>
      <vt:lpstr>Risk Factors</vt:lpstr>
      <vt:lpstr>Risk Factors cont.</vt:lpstr>
      <vt:lpstr>Warning Signs</vt:lpstr>
      <vt:lpstr>Warning Signs Cont.</vt:lpstr>
      <vt:lpstr>PowerPoint Presentation</vt:lpstr>
      <vt:lpstr>PowerPoint Presentation</vt:lpstr>
      <vt:lpstr>PowerPoint Presentation</vt:lpstr>
      <vt:lpstr>National Suicide Prevention Hotline 1-800-273 8255   Clackamas County Hotline      503-655 8255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</dc:title>
  <dc:creator>Ray Keen</dc:creator>
  <cp:lastModifiedBy>Ray Keen</cp:lastModifiedBy>
  <cp:revision>11</cp:revision>
  <dcterms:created xsi:type="dcterms:W3CDTF">2019-11-11T22:56:33Z</dcterms:created>
  <dcterms:modified xsi:type="dcterms:W3CDTF">2020-02-07T21:37:57Z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